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3"/>
    <p:sldId id="289" r:id="rId4"/>
    <p:sldId id="302" r:id="rId5"/>
    <p:sldId id="271" r:id="rId6"/>
    <p:sldId id="280" r:id="rId7"/>
    <p:sldId id="281" r:id="rId8"/>
    <p:sldId id="282" r:id="rId9"/>
    <p:sldId id="283" r:id="rId10"/>
    <p:sldId id="284" r:id="rId11"/>
    <p:sldId id="285" r:id="rId12"/>
    <p:sldId id="286" r:id="rId13"/>
    <p:sldId id="321" r:id="rId14"/>
    <p:sldId id="315" r:id="rId15"/>
    <p:sldId id="316" r:id="rId16"/>
    <p:sldId id="317" r:id="rId17"/>
    <p:sldId id="318" r:id="rId18"/>
    <p:sldId id="319" r:id="rId19"/>
    <p:sldId id="320" r:id="rId20"/>
    <p:sldId id="322" r:id="rId21"/>
    <p:sldId id="323" r:id="rId22"/>
    <p:sldId id="324" r:id="rId23"/>
    <p:sldId id="325" r:id="rId24"/>
    <p:sldId id="336" r:id="rId25"/>
    <p:sldId id="287" r:id="rId26"/>
    <p:sldId id="300" r:id="rId27"/>
    <p:sldId id="288" r:id="rId28"/>
    <p:sldId id="314" r:id="rId29"/>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p:scale>
          <a:sx n="84" d="100"/>
          <a:sy n="84" d="100"/>
        </p:scale>
        <p:origin x="538" y="8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FDE934FF-F4E1-47C5-9CA5-30A81DDE2BE4}"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drive.google.com/file/d/1dN_AGR9yiItU2Idtgw2ZJjCQ1zi8GSD8/view?usp=sharing" TargetMode="External"/><Relationship Id="rId6" Type="http://schemas.openxmlformats.org/officeDocument/2006/relationships/hyperlink" Target="https://drive.google.com/drive/folders/1ApEyLDNeETYBXHL35nLieHFD-6tRHskF?usp=sharing" TargetMode="External"/><Relationship Id="rId5" Type="http://schemas.openxmlformats.org/officeDocument/2006/relationships/hyperlink" Target="https://github.com/AshKumar8/ACE-Artificial-Computer-Education" TargetMode="External"/><Relationship Id="rId4" Type="http://schemas.openxmlformats.org/officeDocument/2006/relationships/hyperlink" Target="8861361696" TargetMode="External"/><Relationship Id="rId3" Type="http://schemas.openxmlformats.org/officeDocument/2006/relationships/hyperlink" Target="ashwijkumar4@gmail.com" TargetMode="External"/><Relationship Id="rId2" Type="http://schemas.openxmlformats.org/officeDocument/2006/relationships/hyperlink" Target="7349630045" TargetMode="External"/><Relationship Id="rId1" Type="http://schemas.openxmlformats.org/officeDocument/2006/relationships/hyperlink" Target="abhigna11.11@gmail.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livescience.com/1308-students-bored-schoo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7395" y="1597025"/>
            <a:ext cx="10972800" cy="4841240"/>
          </a:xfrm>
        </p:spPr>
        <p:txBody>
          <a:bodyPr/>
          <a:lstStyle/>
          <a:p>
            <a:pPr algn="ctr"/>
            <a:r>
              <a:rPr lang="en-US" sz="8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t>ACE</a:t>
            </a:r>
            <a:br>
              <a:rPr lang="en-US" sz="8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br>
            <a: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LET'S </a:t>
            </a:r>
            <a:r>
              <a:rPr lang="en-US" sz="2000" b="1">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ACE </a:t>
            </a:r>
            <a: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IT!</a:t>
            </a:r>
            <a:b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br>
            <a:br>
              <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br>
            <a: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Artificial Computer Education</a:t>
            </a: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Team_aa</a:t>
            </a:r>
            <a:b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20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2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Abhigna KV &amp; Ashwij Kumar</a:t>
            </a:r>
            <a:br>
              <a:rPr lang="en-US" sz="2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1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1600" i="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Department of CSE</a:t>
            </a:r>
            <a:endParaRPr lang="en-US" sz="1600" i="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pic>
        <p:nvPicPr>
          <p:cNvPr id="2" name="Picture 1" descr="accelathon"/>
          <p:cNvPicPr>
            <a:picLocks noChangeAspect="1"/>
          </p:cNvPicPr>
          <p:nvPr/>
        </p:nvPicPr>
        <p:blipFill>
          <a:blip r:embed="rId1"/>
          <a:srcRect b="63179"/>
          <a:stretch>
            <a:fillRect/>
          </a:stretch>
        </p:blipFill>
        <p:spPr>
          <a:xfrm>
            <a:off x="8855075" y="688975"/>
            <a:ext cx="2865120" cy="1492885"/>
          </a:xfrm>
          <a:prstGeom prst="rect">
            <a:avLst/>
          </a:prstGeom>
        </p:spPr>
      </p:pic>
      <p:pic>
        <p:nvPicPr>
          <p:cNvPr id="6" name="Picture 5" descr="nhce"/>
          <p:cNvPicPr>
            <a:picLocks noChangeAspect="1"/>
          </p:cNvPicPr>
          <p:nvPr/>
        </p:nvPicPr>
        <p:blipFill>
          <a:blip r:embed="rId2"/>
          <a:stretch>
            <a:fillRect/>
          </a:stretch>
        </p:blipFill>
        <p:spPr>
          <a:xfrm>
            <a:off x="3703955" y="688975"/>
            <a:ext cx="4784090" cy="797560"/>
          </a:xfrm>
          <a:prstGeom prst="rect">
            <a:avLst/>
          </a:prstGeom>
        </p:spPr>
      </p:pic>
      <p:pic>
        <p:nvPicPr>
          <p:cNvPr id="8" name="Picture 7" descr="bcic"/>
          <p:cNvPicPr>
            <a:picLocks noChangeAspect="1"/>
          </p:cNvPicPr>
          <p:nvPr/>
        </p:nvPicPr>
        <p:blipFill>
          <a:blip r:embed="rId3"/>
          <a:stretch>
            <a:fillRect/>
          </a:stretch>
        </p:blipFill>
        <p:spPr>
          <a:xfrm>
            <a:off x="747395" y="963295"/>
            <a:ext cx="1431290" cy="94488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are the Funtionalities of The ACE Application?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Classroom</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This is the most important aspect of the application. All subject related content is available here. The student can browse through the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lessons and attend letures. Multiple workshops, webinars, competitions and quizzes</a:t>
            </a:r>
            <a:r>
              <a:rPr lang="en-US" sz="2000">
                <a:latin typeface="Microsoft YaHei" panose="020B0503020204020204" charset="-122"/>
                <a:ea typeface="Microsoft YaHei" panose="020B0503020204020204" charset="-122"/>
              </a:rPr>
              <a:t> are regularly conducted here, where the student can explore and keep themselves curious.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Schedule</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Weekly schedule can be viewed here. This schedule is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varied every week</a:t>
            </a:r>
            <a:r>
              <a:rPr lang="en-US" sz="2000">
                <a:latin typeface="Microsoft YaHei" panose="020B0503020204020204" charset="-122"/>
                <a:ea typeface="Microsoft YaHei" panose="020B0503020204020204" charset="-122"/>
              </a:rPr>
              <a:t> according to the student's learning pattern. Timings can be altered according to the student's will.</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Contents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All the topics to be taught are listed here in this section.</a:t>
            </a:r>
            <a:endParaRPr lang="en-US" sz="20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28955"/>
            <a:ext cx="11473180" cy="5998210"/>
          </a:xfrm>
        </p:spPr>
        <p:txBody>
          <a:bodyPr/>
          <a:lstStyle/>
          <a:p>
            <a:pPr algn="just">
              <a:lnSpc>
                <a:spcPct val="130000"/>
              </a:lnSpc>
              <a:spcBef>
                <a:spcPts val="20"/>
              </a:spcBef>
              <a:spcAft>
                <a:spcPts val="0"/>
              </a:spcAft>
            </a:pPr>
            <a:r>
              <a:rPr lang="en-US" sz="2000" b="1" dirty="0">
                <a:latin typeface="Microsoft YaHei" panose="020B0503020204020204" charset="-122"/>
                <a:ea typeface="Microsoft YaHei" panose="020B0503020204020204" charset="-122"/>
              </a:rPr>
              <a:t>Progress</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b="1" dirty="0">
                <a:latin typeface="Microsoft YaHei" panose="020B0503020204020204" charset="-122"/>
                <a:ea typeface="Microsoft YaHei" panose="020B0503020204020204" charset="-122"/>
              </a:rPr>
              <a:t>	</a:t>
            </a:r>
            <a:r>
              <a:rPr lang="en-US" sz="2000" dirty="0">
                <a:latin typeface="Microsoft YaHei" panose="020B0503020204020204" charset="-122"/>
                <a:ea typeface="Microsoft YaHei" panose="020B0503020204020204" charset="-122"/>
              </a:rPr>
              <a:t>There are two buttons here which indicate the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progress </a:t>
            </a:r>
            <a:r>
              <a:rPr lang="en-US" sz="2000" dirty="0">
                <a:latin typeface="Microsoft YaHei" panose="020B0503020204020204" charset="-122"/>
                <a:ea typeface="Microsoft YaHei" panose="020B0503020204020204" charset="-122"/>
              </a:rPr>
              <a:t>of the student.</a:t>
            </a:r>
            <a:endParaRPr lang="en-US" sz="2000" dirty="0">
              <a:latin typeface="Microsoft YaHei" panose="020B0503020204020204" charset="-122"/>
              <a:ea typeface="Microsoft YaHei" panose="020B0503020204020204" charset="-122"/>
            </a:endParaRPr>
          </a:p>
          <a:p>
            <a:pPr lvl="1" algn="just">
              <a:lnSpc>
                <a:spcPct val="130000"/>
              </a:lnSpc>
              <a:spcBef>
                <a:spcPts val="20"/>
              </a:spcBef>
              <a:spcAft>
                <a:spcPts val="0"/>
              </a:spcAft>
              <a:buFont typeface="Wingdings" panose="05000000000000000000" charset="0"/>
              <a:buChar char="§"/>
            </a:pPr>
            <a:r>
              <a:rPr lang="en-US" sz="2000" b="1" dirty="0">
                <a:latin typeface="Microsoft YaHei" panose="020B0503020204020204" charset="-122"/>
                <a:ea typeface="Microsoft YaHei" panose="020B0503020204020204" charset="-122"/>
              </a:rPr>
              <a:t>Current Progress</a:t>
            </a:r>
            <a:endParaRPr lang="en-US" sz="2000" b="1" dirty="0">
              <a:latin typeface="Microsoft YaHei" panose="020B0503020204020204" charset="-122"/>
              <a:ea typeface="Microsoft YaHei" panose="020B0503020204020204" charset="-122"/>
            </a:endParaRPr>
          </a:p>
          <a:p>
            <a:pPr marL="457200" lvl="1" indent="0" algn="just">
              <a:lnSpc>
                <a:spcPct val="130000"/>
              </a:lnSpc>
              <a:spcBef>
                <a:spcPts val="20"/>
              </a:spcBef>
              <a:spcAft>
                <a:spcPts val="0"/>
              </a:spcAft>
              <a:buFont typeface="Wingdings" panose="05000000000000000000" charset="0"/>
              <a:buNone/>
            </a:pPr>
            <a:r>
              <a:rPr lang="en-US" sz="2000" dirty="0">
                <a:latin typeface="Microsoft YaHei" panose="020B0503020204020204" charset="-122"/>
                <a:ea typeface="Microsoft YaHei" panose="020B0503020204020204" charset="-122"/>
              </a:rPr>
              <a:t>	The students can view their</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 current progress</a:t>
            </a:r>
            <a:r>
              <a:rPr lang="en-US" sz="2000" dirty="0">
                <a:latin typeface="Microsoft YaHei" panose="020B0503020204020204" charset="-122"/>
                <a:ea typeface="Microsoft YaHei" panose="020B0503020204020204" charset="-122"/>
              </a:rPr>
              <a:t> here.</a:t>
            </a:r>
            <a:endParaRPr lang="en-US" sz="2000" dirty="0">
              <a:latin typeface="Microsoft YaHei" panose="020B0503020204020204" charset="-122"/>
              <a:ea typeface="Microsoft YaHei" panose="020B0503020204020204" charset="-122"/>
            </a:endParaRPr>
          </a:p>
          <a:p>
            <a:pPr lvl="1" algn="just">
              <a:lnSpc>
                <a:spcPct val="130000"/>
              </a:lnSpc>
              <a:spcBef>
                <a:spcPts val="20"/>
              </a:spcBef>
              <a:spcAft>
                <a:spcPts val="0"/>
              </a:spcAft>
              <a:buFont typeface="Wingdings" panose="05000000000000000000" charset="0"/>
              <a:buChar char="§"/>
            </a:pPr>
            <a:r>
              <a:rPr lang="en-US" sz="2000" b="1" dirty="0">
                <a:latin typeface="Microsoft YaHei" panose="020B0503020204020204" charset="-122"/>
                <a:ea typeface="Microsoft YaHei" panose="020B0503020204020204" charset="-122"/>
              </a:rPr>
              <a:t>Future Progress</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The students </a:t>
            </a:r>
            <a:r>
              <a:rPr lang="en-US" sz="2000" dirty="0">
                <a:latin typeface="Microsoft YaHei" panose="020B0503020204020204" charset="-122"/>
                <a:ea typeface="Microsoft YaHei" panose="020B0503020204020204" charset="-122"/>
              </a:rPr>
              <a:t>view their future progress, which is predicted using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Machine Learning algorithm</a:t>
            </a:r>
            <a:r>
              <a:rPr lang="en-US" sz="2000" dirty="0">
                <a:latin typeface="Microsoft YaHei" panose="020B0503020204020204" charset="-122"/>
                <a:ea typeface="Microsoft YaHei" panose="020B0503020204020204" charset="-122"/>
              </a:rPr>
              <a:t> (Random Forest).</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b="1"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The data collected will be used for further research on the learning style of each student. By identifying their learning patterns, the coaching can be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further personalized to each student.</a:t>
            </a:r>
            <a:endParaRPr lang="en-US" sz="2000"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All in all, ACE aims to provide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an incredible, one of a kind learning experience</a:t>
            </a:r>
            <a:r>
              <a:rPr lang="en-US" sz="2000" dirty="0">
                <a:latin typeface="Microsoft YaHei" panose="020B0503020204020204" charset="-122"/>
                <a:ea typeface="Microsoft YaHei" panose="020B0503020204020204" charset="-122"/>
                <a:sym typeface="+mn-ea"/>
              </a:rPr>
              <a:t>, which develops students' knowledge from the very roots, giving them in depth understanding of a subject that they love. </a:t>
            </a:r>
            <a:endParaRPr lang="en-US" sz="2000"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Come,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join hands with ACE</a:t>
            </a:r>
            <a:r>
              <a:rPr lang="en-US" sz="2000" dirty="0">
                <a:latin typeface="Microsoft YaHei" panose="020B0503020204020204" charset="-122"/>
                <a:ea typeface="Microsoft YaHei" panose="020B0503020204020204" charset="-122"/>
                <a:sym typeface="+mn-ea"/>
              </a:rPr>
              <a:t> and together,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LET'S </a:t>
            </a:r>
            <a:r>
              <a:rPr lang="en-US"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ACE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IT!</a:t>
            </a:r>
            <a:endPar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endParaRPr>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36955" y="940435"/>
            <a:ext cx="10118725" cy="5691505"/>
          </a:xfrm>
          <a:prstGeom prst="rect">
            <a:avLst/>
          </a:prstGeom>
        </p:spPr>
      </p:pic>
      <p:sp>
        <p:nvSpPr>
          <p:cNvPr id="5"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Schema Diagram</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4068"/>
            <a:ext cx="10972800" cy="5660571"/>
          </a:xfrm>
        </p:spPr>
        <p:txBody>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Registration Process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8860" y="1561465"/>
            <a:ext cx="2861945" cy="490029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805" y="1561465"/>
            <a:ext cx="3143885" cy="490029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580" y="1561465"/>
            <a:ext cx="3143885" cy="4900295"/>
          </a:xfrm>
          <a:prstGeom prst="rect">
            <a:avLst/>
          </a:prstGeom>
        </p:spPr>
      </p:pic>
      <p:cxnSp>
        <p:nvCxnSpPr>
          <p:cNvPr id="12" name="Straight Arrow Connector 11"/>
          <p:cNvCxnSpPr/>
          <p:nvPr/>
        </p:nvCxnSpPr>
        <p:spPr>
          <a:xfrm>
            <a:off x="4075611" y="3753394"/>
            <a:ext cx="374469" cy="87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826333" y="3753394"/>
            <a:ext cx="374469" cy="87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Registration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50869" y="939593"/>
            <a:ext cx="2992265" cy="5096373"/>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40" y="939594"/>
            <a:ext cx="2966968" cy="5096373"/>
          </a:xfrm>
          <a:prstGeom prst="rect">
            <a:avLst/>
          </a:prstGeom>
        </p:spPr>
      </p:pic>
      <p:cxnSp>
        <p:nvCxnSpPr>
          <p:cNvPr id="7" name="Straight Arrow Connector 6"/>
          <p:cNvCxnSpPr/>
          <p:nvPr/>
        </p:nvCxnSpPr>
        <p:spPr>
          <a:xfrm>
            <a:off x="4005942" y="348778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81108" y="357051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314" y="939595"/>
            <a:ext cx="3019788" cy="5096373"/>
          </a:xfrm>
          <a:prstGeom prst="rect">
            <a:avLst/>
          </a:prstGeom>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762000" y="427038"/>
            <a:ext cx="10972800" cy="11430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endParaRPr lang="en-IN" dirty="0"/>
          </a:p>
        </p:txBody>
      </p:sp>
      <p:cxnSp>
        <p:nvCxnSpPr>
          <p:cNvPr id="6" name="Straight Arrow Connector 5"/>
          <p:cNvCxnSpPr/>
          <p:nvPr/>
        </p:nvCxnSpPr>
        <p:spPr>
          <a:xfrm>
            <a:off x="3901441" y="3413755"/>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947005" y="3413755"/>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06686" y="998538"/>
            <a:ext cx="3229138" cy="5096373"/>
          </a:xfrm>
          <a:prstGeom prst="rect">
            <a:avLst/>
          </a:prstGeom>
        </p:spPr>
      </p:pic>
      <p:pic>
        <p:nvPicPr>
          <p:cNvPr id="11"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29" y="998538"/>
            <a:ext cx="3011383" cy="5096373"/>
          </a:xfrm>
          <a:prstGeom prst="rect">
            <a:avLst/>
          </a:prstGeom>
          <a:noFill/>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382" y="998537"/>
            <a:ext cx="3229138" cy="5096373"/>
          </a:xfrm>
          <a:prstGeom prst="rect">
            <a:avLst/>
          </a:prstGeom>
        </p:spPr>
      </p:pic>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752" y="600891"/>
            <a:ext cx="11768328" cy="5886995"/>
          </a:xfrm>
        </p:spPr>
        <p:txBody>
          <a:bodyPr/>
          <a:lstStyle/>
          <a:p>
            <a:pPr marL="0" indent="0">
              <a:buNone/>
            </a:pP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6099175" indent="-447675" algn="ctr">
              <a:lnSpc>
                <a:spcPct val="300000"/>
              </a:lnSpc>
              <a:buNone/>
            </a:pPr>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      Classroom</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552" y="2047110"/>
            <a:ext cx="5324319" cy="2994555"/>
          </a:xfrm>
          <a:prstGeom prst="rect">
            <a:avLst/>
          </a:prstGeom>
        </p:spPr>
      </p:pic>
      <p:cxnSp>
        <p:nvCxnSpPr>
          <p:cNvPr id="7" name="Straight Arrow Connector 6"/>
          <p:cNvCxnSpPr/>
          <p:nvPr/>
        </p:nvCxnSpPr>
        <p:spPr>
          <a:xfrm>
            <a:off x="5913119" y="3466602"/>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173" y="2047110"/>
            <a:ext cx="5395608" cy="3034650"/>
          </a:xfrm>
          <a:prstGeom prst="rect">
            <a:avLst/>
          </a:prstGeom>
        </p:spPr>
      </p:pic>
      <p:sp>
        <p:nvSpPr>
          <p:cNvPr id="10" name="TextBox 9"/>
          <p:cNvSpPr txBox="1"/>
          <p:nvPr/>
        </p:nvSpPr>
        <p:spPr>
          <a:xfrm>
            <a:off x="2269307" y="1385570"/>
            <a:ext cx="1883410" cy="553085"/>
          </a:xfrm>
          <a:prstGeom prst="rect">
            <a:avLst/>
          </a:prstGeom>
          <a:noFill/>
        </p:spPr>
        <p:txBody>
          <a:bodyPr wrap="none" rtlCol="0">
            <a:spAutoFit/>
          </a:bodyPr>
          <a:lstStyle/>
          <a:p>
            <a:pPr>
              <a:lnSpc>
                <a:spcPct val="150000"/>
              </a:lnSpc>
            </a:pPr>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Home Screen</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5"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ACE Application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1843" y="1988860"/>
            <a:ext cx="5319461" cy="2991823"/>
          </a:xfrm>
        </p:spPr>
      </p:pic>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468" y="1988860"/>
            <a:ext cx="5314216" cy="2988873"/>
          </a:xfrm>
          <a:prstGeom prst="rect">
            <a:avLst/>
          </a:prstGeom>
          <a:noFill/>
          <a:ln w="9525">
            <a:noFill/>
          </a:ln>
        </p:spPr>
      </p:pic>
      <p:cxnSp>
        <p:nvCxnSpPr>
          <p:cNvPr id="10" name="Straight Arrow Connector 9"/>
          <p:cNvCxnSpPr/>
          <p:nvPr/>
        </p:nvCxnSpPr>
        <p:spPr>
          <a:xfrm>
            <a:off x="5967983" y="348324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02393" y="1343938"/>
            <a:ext cx="1597853" cy="398780"/>
          </a:xfrm>
          <a:prstGeom prst="rect">
            <a:avLst/>
          </a:prstGeom>
          <a:noFill/>
        </p:spPr>
        <p:txBody>
          <a:bodyPr wrap="square" rtlCol="0">
            <a:spAutoFit/>
          </a:bodyPr>
          <a:lstStyle/>
          <a:p>
            <a:pPr indent="92075"/>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Schedule</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14" name="TextBox 13"/>
          <p:cNvSpPr txBox="1"/>
          <p:nvPr/>
        </p:nvSpPr>
        <p:spPr>
          <a:xfrm>
            <a:off x="8447181" y="1343708"/>
            <a:ext cx="1597853" cy="398780"/>
          </a:xfrm>
          <a:prstGeom prst="rect">
            <a:avLst/>
          </a:prstGeom>
          <a:noFill/>
        </p:spPr>
        <p:txBody>
          <a:bodyPr wrap="square" rtlCol="0">
            <a:spAutoFit/>
          </a:bodyPr>
          <a:lstStyle/>
          <a:p>
            <a:pPr indent="92075"/>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Contents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565525" y="748030"/>
            <a:ext cx="4573905" cy="2571750"/>
          </a:xfrm>
        </p:spPr>
      </p:pic>
      <p:sp>
        <p:nvSpPr>
          <p:cNvPr id="5" name="TextBox 4"/>
          <p:cNvSpPr txBox="1"/>
          <p:nvPr/>
        </p:nvSpPr>
        <p:spPr>
          <a:xfrm>
            <a:off x="5252992" y="338758"/>
            <a:ext cx="129730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cxnSp>
        <p:nvCxnSpPr>
          <p:cNvPr id="7" name="Straight Arrow Connector 6"/>
          <p:cNvCxnSpPr/>
          <p:nvPr/>
        </p:nvCxnSpPr>
        <p:spPr>
          <a:xfrm flipH="1">
            <a:off x="4275891" y="3321885"/>
            <a:ext cx="1562334" cy="4098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838225" y="3319561"/>
            <a:ext cx="1810556" cy="36933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68" y="3729228"/>
            <a:ext cx="4764024" cy="2678456"/>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205" y="3691255"/>
            <a:ext cx="4765675" cy="2679700"/>
          </a:xfrm>
          <a:prstGeom prst="rect">
            <a:avLst/>
          </a:prstGeom>
        </p:spPr>
      </p:pic>
      <p:sp>
        <p:nvSpPr>
          <p:cNvPr id="27" name="TextBox 26"/>
          <p:cNvSpPr txBox="1"/>
          <p:nvPr/>
        </p:nvSpPr>
        <p:spPr>
          <a:xfrm>
            <a:off x="488968" y="3243996"/>
            <a:ext cx="234061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Current 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28" name="TextBox 27"/>
          <p:cNvSpPr txBox="1"/>
          <p:nvPr/>
        </p:nvSpPr>
        <p:spPr>
          <a:xfrm>
            <a:off x="9409440" y="3229391"/>
            <a:ext cx="220345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Future 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586573" y="1262747"/>
            <a:ext cx="9018853" cy="5073104"/>
          </a:xfrm>
          <a:prstGeom prst="rect">
            <a:avLst/>
          </a:prstGeom>
        </p:spPr>
      </p:pic>
      <p:sp>
        <p:nvSpPr>
          <p:cNvPr id="5" name="TextBox 4"/>
          <p:cNvSpPr txBox="1"/>
          <p:nvPr/>
        </p:nvSpPr>
        <p:spPr>
          <a:xfrm>
            <a:off x="1586573" y="841248"/>
            <a:ext cx="272097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rPr>
              <a:t>Registration Process</a:t>
            </a:r>
            <a:endParaRPr lang="en-IN" sz="2000" b="1" dirty="0">
              <a:effectLst>
                <a:outerShdw blurRad="38100" dist="38100" dir="2700000" algn="tl">
                  <a:srgbClr val="000000">
                    <a:alpha val="43137"/>
                  </a:srgbClr>
                </a:outerShdw>
              </a:effectLst>
            </a:endParaRPr>
          </a:p>
        </p:txBody>
      </p:sp>
      <p:sp>
        <p:nvSpPr>
          <p:cNvPr id="6" name="TextBox 5"/>
          <p:cNvSpPr txBox="1"/>
          <p:nvPr/>
        </p:nvSpPr>
        <p:spPr>
          <a:xfrm>
            <a:off x="491220" y="3368463"/>
            <a:ext cx="955711" cy="323165"/>
          </a:xfrm>
          <a:prstGeom prst="rect">
            <a:avLst/>
          </a:prstGeom>
          <a:noFill/>
        </p:spPr>
        <p:txBody>
          <a:bodyPr wrap="none" rtlCol="0">
            <a:spAutoFit/>
          </a:bodyPr>
          <a:lstStyle/>
          <a:p>
            <a:r>
              <a:rPr lang="en-IN" sz="1500" b="1" dirty="0" smtClean="0">
                <a:effectLst>
                  <a:outerShdw blurRad="38100" dist="38100" dir="2700000" algn="tl">
                    <a:srgbClr val="000000">
                      <a:alpha val="43137"/>
                    </a:srgbClr>
                  </a:outerShdw>
                </a:effectLst>
              </a:rPr>
              <a:t>Register</a:t>
            </a:r>
            <a:endParaRPr lang="en-IN" sz="1500" b="1" dirty="0">
              <a:effectLst>
                <a:outerShdw blurRad="38100" dist="38100" dir="2700000" algn="tl">
                  <a:srgbClr val="000000">
                    <a:alpha val="43137"/>
                  </a:srgbClr>
                </a:outerShdw>
              </a:effectLst>
            </a:endParaRPr>
          </a:p>
        </p:txBody>
      </p:sp>
      <p:sp>
        <p:nvSpPr>
          <p:cNvPr id="7" name="TextBox 6"/>
          <p:cNvSpPr txBox="1"/>
          <p:nvPr/>
        </p:nvSpPr>
        <p:spPr>
          <a:xfrm>
            <a:off x="439122" y="4785360"/>
            <a:ext cx="1059906" cy="553998"/>
          </a:xfrm>
          <a:prstGeom prst="rect">
            <a:avLst/>
          </a:prstGeom>
          <a:noFill/>
        </p:spPr>
        <p:txBody>
          <a:bodyPr wrap="none" rtlCol="0">
            <a:spAutoFit/>
          </a:bodyPr>
          <a:lstStyle/>
          <a:p>
            <a:r>
              <a:rPr lang="en-IN" sz="1500" b="1" dirty="0" smtClean="0">
                <a:effectLst>
                  <a:outerShdw blurRad="38100" dist="38100" dir="2700000" algn="tl">
                    <a:srgbClr val="000000">
                      <a:alpha val="43137"/>
                    </a:srgbClr>
                  </a:outerShdw>
                </a:effectLst>
              </a:rPr>
              <a:t>Choice of</a:t>
            </a:r>
            <a:endParaRPr lang="en-IN" sz="1500" b="1" dirty="0" smtClean="0">
              <a:effectLst>
                <a:outerShdw blurRad="38100" dist="38100" dir="2700000" algn="tl">
                  <a:srgbClr val="000000">
                    <a:alpha val="43137"/>
                  </a:srgbClr>
                </a:outerShdw>
              </a:effectLst>
            </a:endParaRPr>
          </a:p>
          <a:p>
            <a:r>
              <a:rPr lang="en-IN" sz="1500" b="1" dirty="0" smtClean="0">
                <a:effectLst>
                  <a:outerShdw blurRad="38100" dist="38100" dir="2700000" algn="tl">
                    <a:srgbClr val="000000">
                      <a:alpha val="43137"/>
                    </a:srgbClr>
                  </a:outerShdw>
                </a:effectLst>
              </a:rPr>
              <a:t> interest</a:t>
            </a:r>
            <a:endParaRPr lang="en-IN" sz="1500" b="1" dirty="0">
              <a:effectLst>
                <a:outerShdw blurRad="38100" dist="38100" dir="2700000" algn="tl">
                  <a:srgbClr val="000000">
                    <a:alpha val="43137"/>
                  </a:srgbClr>
                </a:outerShdw>
              </a:effectLst>
            </a:endParaRPr>
          </a:p>
        </p:txBody>
      </p:sp>
      <p:sp>
        <p:nvSpPr>
          <p:cNvPr id="8"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Back-End</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ACE </a:t>
            </a: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t>
            </a:r>
            <a:r>
              <a:rPr lang="en-US" sz="32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Artificial Computer Education</a:t>
            </a:r>
            <a:endParaRPr lang="en-US" sz="32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Learning is pivotal for a student's success in academics and life.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The Digital Age</a:t>
            </a:r>
            <a:r>
              <a:rPr lang="en-US" sz="2100">
                <a:latin typeface="Microsoft YaHei" panose="020B0503020204020204" charset="-122"/>
                <a:ea typeface="Microsoft YaHei" panose="020B0503020204020204" charset="-122"/>
              </a:rPr>
              <a:t> is deeply shaping the way students learn and will also determine their future prospects. With the use of technology, we aim to provide students a platform where they can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learn, engage</a:t>
            </a:r>
            <a:r>
              <a:rPr lang="en-US" sz="2100">
                <a:latin typeface="Microsoft YaHei" panose="020B0503020204020204" charset="-122"/>
                <a:ea typeface="Microsoft YaHei" panose="020B0503020204020204" charset="-122"/>
              </a:rPr>
              <a:t> and be excited about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paving their own path</a:t>
            </a:r>
            <a:r>
              <a:rPr lang="en-US" sz="2100">
                <a:latin typeface="Microsoft YaHei" panose="020B0503020204020204" charset="-122"/>
                <a:ea typeface="Microsoft YaHei" panose="020B0503020204020204" charset="-122"/>
              </a:rPr>
              <a:t> to discover the world.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1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ACE?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ACE (Artificial Computer Education)</a:t>
            </a:r>
            <a:r>
              <a:rPr lang="en-US" sz="2100">
                <a:latin typeface="Microsoft YaHei" panose="020B0503020204020204" charset="-122"/>
                <a:ea typeface="Microsoft YaHei" panose="020B0503020204020204" charset="-122"/>
              </a:rPr>
              <a:t> is an automated education system, which uses technology to create a personalized learning experience for each student.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Artificial Intelligence</a:t>
            </a:r>
            <a:r>
              <a:rPr lang="en-US" sz="2100">
                <a:latin typeface="Microsoft YaHei" panose="020B0503020204020204" charset="-122"/>
                <a:ea typeface="Microsoft YaHei" panose="020B0503020204020204" charset="-122"/>
              </a:rPr>
              <a:t> is used to identify the learning pattern of the student. Then, a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unique curriculum</a:t>
            </a:r>
            <a:r>
              <a:rPr lang="en-US" sz="2100">
                <a:latin typeface="Microsoft YaHei" panose="020B0503020204020204" charset="-122"/>
                <a:ea typeface="Microsoft YaHei" panose="020B0503020204020204" charset="-122"/>
              </a:rPr>
              <a:t> is formed to guide the student to learn at his/her own pace.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ACE provides an opportunity to the students to pursue their passion and achieve their goals. It instills a sense of satisfaction in them</a:t>
            </a:r>
            <a:r>
              <a:rPr lang="en-US" sz="2100">
                <a:latin typeface="Microsoft YaHei" panose="020B0503020204020204" charset="-122"/>
                <a:ea typeface="Microsoft YaHei" panose="020B0503020204020204" charset="-122"/>
                <a:sym typeface="+mn-ea"/>
              </a:rPr>
              <a:t>, and they will live a life with no regrets.</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843" y="1909119"/>
            <a:ext cx="11242790" cy="2476826"/>
          </a:xfrm>
          <a:prstGeom prst="rect">
            <a:avLst/>
          </a:prstGeom>
        </p:spPr>
      </p:pic>
      <p:sp>
        <p:nvSpPr>
          <p:cNvPr id="5" name="TextBox 4"/>
          <p:cNvSpPr txBox="1"/>
          <p:nvPr/>
        </p:nvSpPr>
        <p:spPr>
          <a:xfrm>
            <a:off x="5393690" y="1203579"/>
            <a:ext cx="124460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Hobbies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224" y="1485468"/>
            <a:ext cx="11155680" cy="3888082"/>
          </a:xfrm>
          <a:prstGeom prst="rect">
            <a:avLst/>
          </a:prstGeom>
        </p:spPr>
      </p:pic>
      <p:sp>
        <p:nvSpPr>
          <p:cNvPr id="5" name="TextBox 4"/>
          <p:cNvSpPr txBox="1"/>
          <p:nvPr/>
        </p:nvSpPr>
        <p:spPr>
          <a:xfrm>
            <a:off x="4721385" y="749808"/>
            <a:ext cx="301117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Train and Test Dataset</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5061" y="1481464"/>
            <a:ext cx="11225784" cy="3895331"/>
          </a:xfrm>
          <a:prstGeom prst="rect">
            <a:avLst/>
          </a:prstGeom>
        </p:spPr>
      </p:pic>
      <p:sp>
        <p:nvSpPr>
          <p:cNvPr id="5" name="TextBox 4"/>
          <p:cNvSpPr txBox="1"/>
          <p:nvPr/>
        </p:nvSpPr>
        <p:spPr>
          <a:xfrm>
            <a:off x="4823727" y="781431"/>
            <a:ext cx="254571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Prediction Dataset</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Technologies used</a:t>
            </a:r>
            <a:endPar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l">
              <a:lnSpc>
                <a:spcPct val="130000"/>
              </a:lnSpc>
              <a:spcBef>
                <a:spcPts val="20"/>
              </a:spcBef>
              <a:spcAft>
                <a:spcPts val="0"/>
              </a:spcAft>
            </a:pPr>
            <a:r>
              <a:rPr lang="en-US" sz="2100" dirty="0">
                <a:latin typeface="Microsoft YaHei" panose="020B0503020204020204" charset="-122"/>
                <a:ea typeface="Microsoft YaHei" panose="020B0503020204020204" charset="-122"/>
              </a:rPr>
              <a:t>PC Specifications: Core i3, 4GB RAM, 500GB HDD</a:t>
            </a:r>
            <a:endParaRPr lang="en-US" sz="2100" dirty="0">
              <a:latin typeface="Microsoft YaHei" panose="020B0503020204020204" charset="-122"/>
              <a:ea typeface="Microsoft YaHei" panose="020B0503020204020204" charset="-122"/>
            </a:endParaRPr>
          </a:p>
          <a:p>
            <a:pPr algn="l">
              <a:lnSpc>
                <a:spcPct val="130000"/>
              </a:lnSpc>
              <a:spcBef>
                <a:spcPts val="20"/>
              </a:spcBef>
              <a:spcAft>
                <a:spcPts val="0"/>
              </a:spcAft>
            </a:pPr>
            <a:endParaRPr lang="en-US" sz="2100" dirty="0">
              <a:latin typeface="Microsoft YaHei" panose="020B0503020204020204" charset="-122"/>
              <a:ea typeface="Microsoft YaHei" panose="020B0503020204020204" charset="-122"/>
            </a:endParaRPr>
          </a:p>
          <a:p>
            <a:pPr algn="l">
              <a:lnSpc>
                <a:spcPct val="130000"/>
              </a:lnSpc>
              <a:spcBef>
                <a:spcPts val="20"/>
              </a:spcBef>
              <a:spcAft>
                <a:spcPts val="0"/>
              </a:spcAft>
            </a:pPr>
            <a:r>
              <a:rPr lang="en-US" sz="2100" dirty="0">
                <a:latin typeface="Microsoft YaHei" panose="020B0503020204020204" charset="-122"/>
                <a:ea typeface="Microsoft YaHei" panose="020B0503020204020204" charset="-122"/>
              </a:rPr>
              <a:t>Language: Python </a:t>
            </a:r>
            <a:endParaRPr lang="en-US" sz="2100" dirty="0">
              <a:latin typeface="Microsoft YaHei" panose="020B0503020204020204" charset="-122"/>
              <a:ea typeface="Microsoft YaHei" panose="020B0503020204020204" charset="-122"/>
            </a:endParaRPr>
          </a:p>
          <a:p>
            <a:pPr algn="l">
              <a:lnSpc>
                <a:spcPct val="130000"/>
              </a:lnSpc>
              <a:spcBef>
                <a:spcPts val="20"/>
              </a:spcBef>
              <a:spcAft>
                <a:spcPts val="0"/>
              </a:spcAft>
            </a:pPr>
            <a:endParaRPr lang="en-US" sz="2100" dirty="0">
              <a:latin typeface="Microsoft YaHei" panose="020B0503020204020204" charset="-122"/>
              <a:ea typeface="Microsoft YaHei" panose="020B0503020204020204" charset="-122"/>
            </a:endParaRPr>
          </a:p>
          <a:p>
            <a:pPr algn="l">
              <a:lnSpc>
                <a:spcPct val="130000"/>
              </a:lnSpc>
              <a:spcBef>
                <a:spcPts val="20"/>
              </a:spcBef>
              <a:spcAft>
                <a:spcPts val="0"/>
              </a:spcAft>
            </a:pPr>
            <a:r>
              <a:rPr lang="en-US" sz="2100" dirty="0">
                <a:latin typeface="Microsoft YaHei" panose="020B0503020204020204" charset="-122"/>
                <a:ea typeface="Microsoft YaHei" panose="020B0503020204020204" charset="-122"/>
                <a:sym typeface="+mn-ea"/>
              </a:rPr>
              <a:t>Python IDE used: PyCharm, Sublime Text</a:t>
            </a:r>
            <a:endParaRPr lang="en-US" sz="2100" dirty="0">
              <a:latin typeface="Microsoft YaHei" panose="020B0503020204020204" charset="-122"/>
              <a:ea typeface="Microsoft YaHei" panose="020B0503020204020204" charset="-122"/>
              <a:sym typeface="+mn-ea"/>
            </a:endParaRPr>
          </a:p>
          <a:p>
            <a:pPr algn="l">
              <a:lnSpc>
                <a:spcPct val="130000"/>
              </a:lnSpc>
              <a:spcBef>
                <a:spcPts val="20"/>
              </a:spcBef>
              <a:spcAft>
                <a:spcPts val="0"/>
              </a:spcAft>
            </a:pPr>
            <a:endParaRPr lang="en-US" sz="2100" dirty="0">
              <a:latin typeface="Microsoft YaHei" panose="020B0503020204020204" charset="-122"/>
              <a:ea typeface="Microsoft YaHei" panose="020B0503020204020204" charset="-122"/>
              <a:sym typeface="+mn-ea"/>
            </a:endParaRPr>
          </a:p>
          <a:p>
            <a:pPr algn="l">
              <a:lnSpc>
                <a:spcPct val="130000"/>
              </a:lnSpc>
              <a:spcBef>
                <a:spcPts val="20"/>
              </a:spcBef>
              <a:spcAft>
                <a:spcPts val="0"/>
              </a:spcAft>
            </a:pPr>
            <a:endParaRPr lang="en-US" sz="2100" dirty="0">
              <a:latin typeface="Microsoft YaHei" panose="020B0503020204020204" charset="-122"/>
              <a:ea typeface="Microsoft YaHei" panose="020B0503020204020204" charset="-122"/>
            </a:endParaRPr>
          </a:p>
          <a:p>
            <a:pPr algn="l">
              <a:lnSpc>
                <a:spcPct val="130000"/>
              </a:lnSpc>
              <a:spcBef>
                <a:spcPts val="20"/>
              </a:spcBef>
              <a:spcAft>
                <a:spcPts val="0"/>
              </a:spcAft>
            </a:pPr>
            <a:endParaRPr lang="en-US" sz="2100" dirty="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Frequently Asked Questions</a:t>
            </a:r>
            <a:endPar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Internet is not available or fast enough in all the places. What can be done about that?</a:t>
            </a:r>
            <a:endParaRPr lang="en-US" sz="1400" b="1"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r>
              <a:rPr lang="en-US" sz="1400" dirty="0">
                <a:latin typeface="Microsoft YaHei" panose="020B0503020204020204" charset="-122"/>
                <a:ea typeface="Microsoft YaHei" panose="020B0503020204020204" charset="-122"/>
              </a:rPr>
              <a:t>This project has a vast area for development, and will need a lot of time to be implemented. By the time a full fledged application is launched, it is safe to assume that tech will be cheaper and internet will be available at every nook and corner.</a:t>
            </a: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Is this only limited to online mode? </a:t>
            </a:r>
            <a:endParaRPr lang="en-US" sz="1400" b="1"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r>
              <a:rPr lang="en-US" sz="1400" dirty="0">
                <a:latin typeface="Microsoft YaHei" panose="020B0503020204020204" charset="-122"/>
                <a:ea typeface="Microsoft YaHei" panose="020B0503020204020204" charset="-122"/>
              </a:rPr>
              <a:t>No. This is not a completely online education system. Some of the </a:t>
            </a:r>
            <a:r>
              <a:rPr lang="en-US" sz="1400" dirty="0" smtClean="0">
                <a:latin typeface="Microsoft YaHei" panose="020B0503020204020204" charset="-122"/>
                <a:ea typeface="Microsoft YaHei" panose="020B0503020204020204" charset="-122"/>
              </a:rPr>
              <a:t>programs </a:t>
            </a:r>
            <a:r>
              <a:rPr lang="en-US" sz="1400" dirty="0">
                <a:latin typeface="Microsoft YaHei" panose="020B0503020204020204" charset="-122"/>
                <a:ea typeface="Microsoft YaHei" panose="020B0503020204020204" charset="-122"/>
              </a:rPr>
              <a:t>will be 100% offline, but not all programs are completely online. Because, for practical exposure, online mode is not satisfactory.</a:t>
            </a: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What is the algorithm used to predict the scores and why is that particular algorithm used</a:t>
            </a:r>
            <a:r>
              <a:rPr lang="en-US" sz="1400" b="1" dirty="0" smtClean="0">
                <a:latin typeface="Microsoft YaHei" panose="020B0503020204020204" charset="-122"/>
                <a:ea typeface="Microsoft YaHei" panose="020B0503020204020204" charset="-122"/>
              </a:rPr>
              <a:t>?</a:t>
            </a:r>
            <a:endParaRPr lang="en-US" sz="1400" dirty="0">
              <a:latin typeface="Microsoft YaHei" panose="020B0503020204020204" charset="-122"/>
              <a:ea typeface="Microsoft YaHei" panose="020B0503020204020204" charset="-122"/>
            </a:endParaRPr>
          </a:p>
          <a:p>
            <a:pPr>
              <a:lnSpc>
                <a:spcPct val="130000"/>
              </a:lnSpc>
              <a:spcBef>
                <a:spcPts val="20"/>
              </a:spcBef>
              <a:spcAft>
                <a:spcPts val="0"/>
              </a:spcAft>
              <a:buFont typeface="Wingdings" panose="05000000000000000000" pitchFamily="2" charset="2"/>
              <a:buChar char="Ø"/>
            </a:pPr>
            <a:r>
              <a:rPr lang="en-IN" sz="1400"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Decision Tree vs Random Forest</a:t>
            </a:r>
            <a:endParaRPr lang="en-IN" sz="1400"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357505" indent="0">
              <a:lnSpc>
                <a:spcPct val="130000"/>
              </a:lnSpc>
              <a:spcBef>
                <a:spcPts val="20"/>
              </a:spcBef>
              <a:spcAft>
                <a:spcPts val="0"/>
              </a:spcAft>
              <a:buNone/>
            </a:pPr>
            <a:r>
              <a:rPr lang="en-IN" sz="1400" dirty="0" smtClean="0">
                <a:latin typeface="Microsoft YaHei" panose="020B0503020204020204" charset="-122"/>
                <a:ea typeface="Microsoft YaHei" panose="020B0503020204020204" charset="-122"/>
              </a:rPr>
              <a:t>Random </a:t>
            </a:r>
            <a:r>
              <a:rPr lang="en-IN" sz="1400" dirty="0">
                <a:latin typeface="Microsoft YaHei" panose="020B0503020204020204" charset="-122"/>
                <a:ea typeface="Microsoft YaHei" panose="020B0503020204020204" charset="-122"/>
              </a:rPr>
              <a:t>Forest consists of multiple single tress each based on random sample of the training data. It is more accurate than Decision Tree. In RF, the final output is the mean of all outputs of the single tree. Random Forest Handles overfitting the best. </a:t>
            </a:r>
            <a:br>
              <a:rPr lang="en-IN" sz="1400" dirty="0">
                <a:latin typeface="Microsoft YaHei" panose="020B0503020204020204" charset="-122"/>
                <a:ea typeface="Microsoft YaHei" panose="020B0503020204020204" charset="-122"/>
              </a:rPr>
            </a:br>
            <a:br>
              <a:rPr lang="en-IN" sz="1400" dirty="0">
                <a:latin typeface="Microsoft YaHei" panose="020B0503020204020204" charset="-122"/>
                <a:ea typeface="Microsoft YaHei" panose="020B0503020204020204" charset="-122"/>
              </a:rPr>
            </a:br>
            <a:r>
              <a:rPr lang="en-IN" sz="1400"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Regression vs </a:t>
            </a:r>
            <a:r>
              <a:rPr lang="en-IN" sz="14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Random Forest</a:t>
            </a:r>
            <a:br>
              <a:rPr lang="en-IN" sz="1400" dirty="0">
                <a:latin typeface="Microsoft YaHei" panose="020B0503020204020204" charset="-122"/>
                <a:ea typeface="Microsoft YaHei" panose="020B0503020204020204" charset="-122"/>
              </a:rPr>
            </a:br>
            <a:r>
              <a:rPr lang="en-IN" sz="1400" dirty="0">
                <a:latin typeface="Microsoft YaHei" panose="020B0503020204020204" charset="-122"/>
                <a:ea typeface="Microsoft YaHei" panose="020B0503020204020204" charset="-122"/>
              </a:rPr>
              <a:t>Regression performs well when the noise variables are less than or equal to the number of explanatory variables. And in Random Forest, explanatory variables are higher. Therefore the latter is the better choice</a:t>
            </a:r>
            <a:r>
              <a:rPr lang="en-IN" sz="1100" dirty="0"/>
              <a:t>.</a:t>
            </a:r>
            <a:endParaRPr lang="en-IN" sz="1100" dirty="0"/>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1400" dirty="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Future Implementations</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An application that can be accessed to all types of devices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Addition of multiple domains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Expert tutors for all specific domains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Both Online and Offline medium of education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Implementation of various criterias to study the students' learning pattern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Team AA</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88620" y="1193800"/>
            <a:ext cx="5539105" cy="1479550"/>
          </a:xfrm>
        </p:spPr>
        <p:txBody>
          <a:bodyPr/>
          <a:lstStyle/>
          <a:p>
            <a:pPr marL="0" indent="0" algn="l">
              <a:lnSpc>
                <a:spcPct val="130000"/>
              </a:lnSpc>
              <a:spcBef>
                <a:spcPts val="20"/>
              </a:spcBef>
              <a:spcAft>
                <a:spcPts val="0"/>
              </a:spcAft>
              <a:buNone/>
            </a:pPr>
            <a:r>
              <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rPr>
              <a:t>Abhigna KV</a:t>
            </a:r>
            <a:endPar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1" action="ppaction://hlinkfile"/>
              </a:rPr>
              <a:t>abhigna11.11@gmail.com</a:t>
            </a:r>
            <a:endParaRPr lang="en-US" sz="2000">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2" action="ppaction://hlinkfile"/>
              </a:rPr>
              <a:t>7349630045</a:t>
            </a:r>
            <a:endParaRPr lang="en-US" sz="2100">
              <a:latin typeface="Microsoft YaHei" panose="020B0503020204020204" charset="-122"/>
              <a:ea typeface="Microsoft YaHei" panose="020B0503020204020204" charset="-122"/>
            </a:endParaRPr>
          </a:p>
        </p:txBody>
      </p:sp>
      <p:sp>
        <p:nvSpPr>
          <p:cNvPr id="3" name="Content Placeholder 4"/>
          <p:cNvSpPr>
            <a:spLocks noGrp="1"/>
          </p:cNvSpPr>
          <p:nvPr/>
        </p:nvSpPr>
        <p:spPr>
          <a:xfrm>
            <a:off x="6264910" y="1193800"/>
            <a:ext cx="5539105" cy="147955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gn="l">
              <a:lnSpc>
                <a:spcPct val="130000"/>
              </a:lnSpc>
              <a:spcBef>
                <a:spcPts val="20"/>
              </a:spcBef>
              <a:spcAft>
                <a:spcPts val="0"/>
              </a:spcAft>
              <a:buNone/>
            </a:pPr>
            <a:r>
              <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rPr>
              <a:t>Ashwij Kumar</a:t>
            </a:r>
            <a:endPar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latin typeface="Microsoft YaHei" panose="020B0503020204020204" charset="-122"/>
                <a:ea typeface="Microsoft YaHei" panose="020B0503020204020204" charset="-122"/>
                <a:hlinkClick r:id="rId3" action="ppaction://hlinkfile"/>
              </a:rPr>
              <a:t>ashwijkumar4@gmail.com</a:t>
            </a:r>
            <a:endParaRPr lang="en-US" sz="2000">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latin typeface="Microsoft YaHei" panose="020B0503020204020204" charset="-122"/>
                <a:ea typeface="Microsoft YaHei" panose="020B0503020204020204" charset="-122"/>
                <a:hlinkClick r:id="rId4" action="ppaction://hlinkfile"/>
              </a:rPr>
              <a:t>8861361696</a:t>
            </a:r>
            <a:endParaRPr lang="en-US" sz="2100">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p:txBody>
      </p:sp>
      <p:sp>
        <p:nvSpPr>
          <p:cNvPr id="8" name="Content Placeholder 4"/>
          <p:cNvSpPr>
            <a:spLocks noGrp="1"/>
          </p:cNvSpPr>
          <p:nvPr/>
        </p:nvSpPr>
        <p:spPr>
          <a:xfrm>
            <a:off x="359410" y="2878455"/>
            <a:ext cx="11473180" cy="356108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nSpc>
                <a:spcPct val="130000"/>
              </a:lnSpc>
              <a:spcBef>
                <a:spcPts val="20"/>
              </a:spcBef>
              <a:spcAft>
                <a:spcPts val="0"/>
              </a:spcAft>
              <a:buNone/>
            </a:pPr>
            <a:r>
              <a:rPr lang="en-US" sz="2400" b="1">
                <a:effectLst/>
                <a:latin typeface="Microsoft YaHei" panose="020B0503020204020204" charset="-122"/>
                <a:ea typeface="Microsoft YaHei" panose="020B0503020204020204" charset="-122"/>
              </a:rPr>
              <a:t>Links</a:t>
            </a: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5" action="ppaction://hlinkfile"/>
              </a:rPr>
              <a:t>Github Link</a:t>
            </a: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6" action="ppaction://hlinkfile"/>
              </a:rPr>
              <a:t>Google Drive Link</a:t>
            </a: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marL="0" indent="0">
              <a:lnSpc>
                <a:spcPct val="130000"/>
              </a:lnSpc>
              <a:spcBef>
                <a:spcPts val="20"/>
              </a:spcBef>
              <a:spcAft>
                <a:spcPts val="0"/>
              </a:spcAft>
              <a:buNone/>
            </a:pPr>
            <a:r>
              <a:rPr lang="en-US" sz="2000" b="1" i="1">
                <a:latin typeface="Microsoft YaHei" panose="020B0503020204020204" charset="-122"/>
                <a:ea typeface="Microsoft YaHei" panose="020B0503020204020204" charset="-122"/>
              </a:rPr>
              <a:t>PS:</a:t>
            </a:r>
            <a:r>
              <a:rPr lang="en-US" sz="2000" i="1">
                <a:latin typeface="Microsoft YaHei" panose="020B0503020204020204" charset="-122"/>
                <a:ea typeface="Microsoft YaHei" panose="020B0503020204020204" charset="-122"/>
              </a:rPr>
              <a:t> We were not able to upload our </a:t>
            </a:r>
            <a:r>
              <a:rPr lang="en-US" sz="2000" i="1">
                <a:latin typeface="Microsoft YaHei" panose="020B0503020204020204" charset="-122"/>
                <a:ea typeface="Microsoft YaHei" panose="020B0503020204020204" charset="-122"/>
                <a:sym typeface="+mn-ea"/>
              </a:rPr>
              <a:t>video </a:t>
            </a:r>
            <a:r>
              <a:rPr lang="en-US" sz="2000" i="1">
                <a:latin typeface="Microsoft YaHei" panose="020B0503020204020204" charset="-122"/>
                <a:ea typeface="Microsoft YaHei" panose="020B0503020204020204" charset="-122"/>
              </a:rPr>
              <a:t>presentation on Skillenza. The link to the </a:t>
            </a:r>
            <a:r>
              <a:rPr lang="en-US" sz="2000" i="1">
                <a:latin typeface="Microsoft YaHei" panose="020B0503020204020204" charset="-122"/>
                <a:ea typeface="Microsoft YaHei" panose="020B0503020204020204" charset="-122"/>
                <a:sym typeface="+mn-ea"/>
              </a:rPr>
              <a:t>video </a:t>
            </a:r>
            <a:r>
              <a:rPr lang="en-US" sz="2000" i="1">
                <a:latin typeface="Microsoft YaHei" panose="020B0503020204020204" charset="-122"/>
                <a:ea typeface="Microsoft YaHei" panose="020B0503020204020204" charset="-122"/>
                <a:sym typeface="+mn-ea"/>
              </a:rPr>
              <a:t>presentation is given below</a:t>
            </a:r>
            <a:endParaRPr lang="en-US" sz="2000" i="1">
              <a:latin typeface="Microsoft YaHei" panose="020B0503020204020204" charset="-122"/>
              <a:ea typeface="Microsoft YaHei" panose="020B0503020204020204" charset="-122"/>
              <a:sym typeface="+mn-ea"/>
            </a:endParaRPr>
          </a:p>
          <a:p>
            <a:pPr marL="0" indent="0">
              <a:lnSpc>
                <a:spcPct val="130000"/>
              </a:lnSpc>
              <a:spcBef>
                <a:spcPts val="20"/>
              </a:spcBef>
              <a:spcAft>
                <a:spcPts val="0"/>
              </a:spcAft>
              <a:buNone/>
            </a:pPr>
            <a:r>
              <a:rPr lang="en-US" sz="2000" i="1">
                <a:latin typeface="Microsoft YaHei" panose="020B0503020204020204" charset="-122"/>
                <a:ea typeface="Microsoft YaHei" panose="020B0503020204020204" charset="-122"/>
                <a:sym typeface="+mn-ea"/>
                <a:hlinkClick r:id="rId7" tooltip="" action="ppaction://hlinkfile"/>
              </a:rPr>
              <a:t>VIdeo Presentation Link</a:t>
            </a:r>
            <a:r>
              <a:rPr lang="en-US" sz="2000" i="1">
                <a:latin typeface="Microsoft YaHei" panose="020B0503020204020204" charset="-122"/>
                <a:ea typeface="Microsoft YaHei" panose="020B0503020204020204" charset="-122"/>
              </a:rPr>
              <a:t> </a:t>
            </a:r>
            <a:endParaRPr lang="en-US" sz="2000" i="1">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60830"/>
            <a:ext cx="10972800" cy="2249170"/>
          </a:xfrm>
        </p:spPr>
        <p:txBody>
          <a:bodyPr/>
          <a:lstStyle/>
          <a:p>
            <a:pPr algn="ctr"/>
            <a:r>
              <a:rPr lang="en-US" sz="1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t>Thank You!</a:t>
            </a:r>
            <a:endParaRPr lang="en-US" sz="1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4773295"/>
            <a:ext cx="11473180" cy="1753870"/>
          </a:xfrm>
        </p:spPr>
        <p:txBody>
          <a:bodyPr/>
          <a:lstStyle/>
          <a:p>
            <a:pPr marL="0" indent="0" algn="ctr">
              <a:lnSpc>
                <a:spcPct val="130000"/>
              </a:lnSpc>
              <a:spcBef>
                <a:spcPts val="20"/>
              </a:spcBef>
              <a:spcAft>
                <a:spcPts val="0"/>
              </a:spcAft>
              <a:buNone/>
            </a:pPr>
            <a:r>
              <a:rPr lang="en-US" sz="4000">
                <a:latin typeface="Microsoft YaHei" panose="020B0503020204020204" charset="-122"/>
                <a:ea typeface="Microsoft YaHei" panose="020B0503020204020204" charset="-122"/>
              </a:rPr>
              <a:t>LET'S </a:t>
            </a:r>
            <a:r>
              <a:rPr lang="en-US" sz="4000" b="1">
                <a:effectLst>
                  <a:outerShdw blurRad="38100" dist="38100" dir="2700000" algn="tl">
                    <a:srgbClr val="000000">
                      <a:alpha val="43137"/>
                    </a:srgbClr>
                  </a:outerShdw>
                </a:effectLst>
                <a:latin typeface="Microsoft YaHei" panose="020B0503020204020204" charset="-122"/>
                <a:ea typeface="Microsoft YaHei" panose="020B0503020204020204" charset="-122"/>
              </a:rPr>
              <a:t>ACE</a:t>
            </a:r>
            <a:r>
              <a:rPr lang="en-US" sz="4000">
                <a:latin typeface="Microsoft YaHei" panose="020B0503020204020204" charset="-122"/>
                <a:ea typeface="Microsoft YaHei" panose="020B0503020204020204" charset="-122"/>
              </a:rPr>
              <a:t> IT!</a:t>
            </a:r>
            <a:endParaRPr lang="en-US" sz="4000">
              <a:latin typeface="Microsoft YaHei" panose="020B0503020204020204" charset="-122"/>
              <a:ea typeface="Microsoft YaHei" panose="020B0503020204020204" charset="-122"/>
            </a:endParaRPr>
          </a:p>
          <a:p>
            <a:pPr marL="0" indent="0" algn="ctr">
              <a:lnSpc>
                <a:spcPct val="130000"/>
              </a:lnSpc>
              <a:spcBef>
                <a:spcPts val="20"/>
              </a:spcBef>
              <a:spcAft>
                <a:spcPts val="0"/>
              </a:spcAft>
              <a:buNone/>
            </a:pPr>
            <a:endParaRPr lang="en-US" sz="1600" b="1">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ctr">
              <a:lnSpc>
                <a:spcPct val="130000"/>
              </a:lnSpc>
              <a:spcBef>
                <a:spcPts val="20"/>
              </a:spcBef>
              <a:spcAft>
                <a:spcPts val="0"/>
              </a:spcAft>
              <a:buNone/>
            </a:pPr>
            <a:r>
              <a:rPr lang="en-US" sz="2400" b="1">
                <a:effectLst>
                  <a:outerShdw blurRad="38100" dist="38100" dir="2700000" algn="tl">
                    <a:srgbClr val="000000">
                      <a:alpha val="43137"/>
                    </a:srgbClr>
                  </a:outerShdw>
                </a:effectLst>
                <a:latin typeface="Microsoft YaHei" panose="020B0503020204020204" charset="-122"/>
                <a:ea typeface="Microsoft YaHei" panose="020B0503020204020204" charset="-122"/>
              </a:rPr>
              <a:t>Team_aa</a:t>
            </a:r>
            <a:endParaRPr lang="en-US" sz="2400" b="1">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Intention behind the project</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About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30 percent</a:t>
            </a:r>
            <a:r>
              <a:rPr lang="en-US" sz="2000">
                <a:latin typeface="Microsoft YaHei" panose="020B0503020204020204" charset="-122"/>
                <a:ea typeface="Microsoft YaHei" panose="020B0503020204020204" charset="-122"/>
              </a:rPr>
              <a:t> of the students indicate they are bored due to lack of interaction with teachers and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75 percent</a:t>
            </a:r>
            <a:r>
              <a:rPr lang="en-US" sz="2000">
                <a:latin typeface="Microsoft YaHei" panose="020B0503020204020204" charset="-122"/>
                <a:ea typeface="Microsoft YaHei" panose="020B0503020204020204" charset="-122"/>
              </a:rPr>
              <a:t> report material being taught is not interesting. Fewer than </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2 percent</a:t>
            </a:r>
            <a:r>
              <a:rPr lang="en-US" sz="2000">
                <a:latin typeface="Microsoft YaHei" panose="020B0503020204020204" charset="-122"/>
                <a:ea typeface="Microsoft YaHei" panose="020B0503020204020204" charset="-122"/>
              </a:rPr>
              <a:t> of students said they are never bored in high school.</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The same reasons for boredom could explain high drop-out rates. In the survey, about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20 percent</a:t>
            </a:r>
            <a:r>
              <a:rPr lang="en-US" sz="2000">
                <a:latin typeface="Microsoft YaHei" panose="020B0503020204020204" charset="-122"/>
                <a:ea typeface="Microsoft YaHei" panose="020B0503020204020204" charset="-122"/>
              </a:rPr>
              <a:t> of students said they had considered dropping out of school, giving some of the following reasons: </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t>
            </a:r>
            <a:r>
              <a:rPr lang="en-US" sz="2000" i="1">
                <a:latin typeface="Microsoft YaHei" panose="020B0503020204020204" charset="-122"/>
                <a:ea typeface="Microsoft YaHei" panose="020B0503020204020204" charset="-122"/>
              </a:rPr>
              <a:t>73 percent said, "I didn't like the school."</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61 percent said, "I didn't like the teachers."</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60 percent said, "I didn't see the value in the work I was being asked to do."</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25 percent said, "No adults in the school cared about me."</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Students want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more interactive classes and prefer activities</a:t>
            </a:r>
            <a:r>
              <a:rPr lang="en-US" sz="2000">
                <a:latin typeface="Microsoft YaHei" panose="020B0503020204020204" charset="-122"/>
                <a:ea typeface="Microsoft YaHei" panose="020B0503020204020204" charset="-122"/>
              </a:rPr>
              <a:t> that involve interaction with teachers and peers.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b="1" i="1">
                <a:latin typeface="Microsoft YaHei" panose="020B0503020204020204" charset="-122"/>
                <a:ea typeface="Microsoft YaHei" panose="020B0503020204020204" charset="-122"/>
              </a:rPr>
              <a:t>Source:</a:t>
            </a:r>
            <a:r>
              <a:rPr lang="en-US" sz="2000" i="1">
                <a:latin typeface="Microsoft YaHei" panose="020B0503020204020204" charset="-122"/>
                <a:ea typeface="Microsoft YaHei" panose="020B0503020204020204" charset="-122"/>
              </a:rPr>
              <a:t> </a:t>
            </a:r>
            <a:r>
              <a:rPr lang="en-US" sz="2000" i="1">
                <a:latin typeface="Microsoft YaHei" panose="020B0503020204020204" charset="-122"/>
                <a:ea typeface="Microsoft YaHei" panose="020B0503020204020204" charset="-122"/>
                <a:hlinkClick r:id="rId1" action="ppaction://hlinkfile"/>
              </a:rPr>
              <a:t>www.livescience.com</a:t>
            </a:r>
            <a:endParaRPr lang="en-US" sz="2000" i="1">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our Motive?</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R</a:t>
            </a:r>
            <a:r>
              <a:rPr lang="en-US" sz="2100" b="1">
                <a:latin typeface="Microsoft YaHei" panose="020B0503020204020204" charset="-122"/>
                <a:ea typeface="Microsoft YaHei" panose="020B0503020204020204" charset="-122"/>
                <a:sym typeface="+mn-ea"/>
              </a:rPr>
              <a:t>evolutionize the current education system:</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By providing a platform for children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study what they love</a:t>
            </a:r>
            <a:r>
              <a:rPr lang="en-US" sz="2100">
                <a:latin typeface="Microsoft YaHei" panose="020B0503020204020204" charset="-122"/>
                <a:ea typeface="Microsoft YaHei" panose="020B0503020204020204" charset="-122"/>
              </a:rPr>
              <a:t>, and help them pursue the same in their future. Our goal is to offer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highly adaptive, engaging and effective</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 education</a:t>
            </a:r>
            <a:r>
              <a:rPr lang="en-US" sz="2100">
                <a:latin typeface="Microsoft YaHei" panose="020B0503020204020204" charset="-122"/>
                <a:ea typeface="Microsoft YaHei" panose="020B0503020204020204" charset="-122"/>
                <a:sym typeface="+mn-ea"/>
              </a:rPr>
              <a:t>.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students can choose from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ocean of domains</a:t>
            </a:r>
            <a:r>
              <a:rPr lang="en-US" sz="2100">
                <a:latin typeface="Microsoft YaHei" panose="020B0503020204020204" charset="-122"/>
                <a:ea typeface="Microsoft YaHei" panose="020B0503020204020204" charset="-122"/>
              </a:rPr>
              <a:t>, ranging from Computers to Crafts, and Singing to Science. And this choice is done by their own discretion. There is also an option to choose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elective </a:t>
            </a:r>
            <a:r>
              <a:rPr lang="en-US" sz="2100">
                <a:latin typeface="Microsoft YaHei" panose="020B0503020204020204" charset="-122"/>
                <a:ea typeface="Microsoft YaHei" panose="020B0503020204020204" charset="-122"/>
              </a:rPr>
              <a:t>of their own choice. Helping the </a:t>
            </a:r>
            <a:r>
              <a:rPr lang="en-US" sz="2100">
                <a:latin typeface="Microsoft YaHei" panose="020B0503020204020204" charset="-122"/>
                <a:ea typeface="Microsoft YaHei" panose="020B0503020204020204" charset="-122"/>
                <a:sym typeface="+mn-ea"/>
              </a:rPr>
              <a:t>student </a:t>
            </a:r>
            <a:r>
              <a:rPr lang="en-US" sz="2100">
                <a:latin typeface="Microsoft YaHei" panose="020B0503020204020204" charset="-122"/>
                <a:ea typeface="Microsoft YaHei" panose="020B0503020204020204" charset="-122"/>
              </a:rPr>
              <a:t>find their interests and hidden talents, and supporting them will result in a successful life!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In the end, all that matters is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Happiness</a:t>
            </a:r>
            <a:r>
              <a:rPr lang="en-US" sz="2100">
                <a:latin typeface="Microsoft YaHei" panose="020B0503020204020204" charset="-122"/>
                <a:ea typeface="Microsoft YaHei" panose="020B0503020204020204" charset="-122"/>
              </a:rPr>
              <a:t>. Living by your own choices, making your own decisions, and living life without regrets is something that everyone desires. </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wrong in the current Education System?</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Options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Not all courses are available in all institutes, due to lack of teaching professionals.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Practical Knowledge</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current system falls short in providing practical exposure. It's easy to forget 	what you read, but it is almost impossible to forget what you experience.</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Social Etiquette and Life Skills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Minimal importance is given to Social Etiquette. Good manners show the best 	you have to offer and encourage others to be their best.</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Motive of Exams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Only answer to a question is asked, rather than a solution to a problem. Marks 	are used to judge a student.</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28955"/>
            <a:ext cx="11473180" cy="5998210"/>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Originality of Assignments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Assignments given are same throughout, and students tend to copy from peers, 	or plagiarize from the Internet. </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Oratory skills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Students are not confident to speak before 50 people, or give a presentation.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Non mainstream career options</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Mindset of students is diverted to become doctors or engineers.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Outdated Syllabus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Science books do not talk about things discovered or invented in the recent past.</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Reservation</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Truly talented students do not get the chance they deserve due to reservation 	system.</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How does ACE solve this?</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AI-Based Personalized Learning</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ACE is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automated education system</a:t>
            </a:r>
            <a:r>
              <a:rPr lang="en-US" sz="2100">
                <a:latin typeface="Microsoft YaHei" panose="020B0503020204020204" charset="-122"/>
                <a:ea typeface="Microsoft YaHei" panose="020B0503020204020204" charset="-122"/>
              </a:rPr>
              <a:t> which offers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personalized learning</a:t>
            </a:r>
            <a:r>
              <a:rPr lang="en-US" sz="2100">
                <a:latin typeface="Microsoft YaHei" panose="020B0503020204020204" charset="-122"/>
                <a:ea typeface="Microsoft YaHei" panose="020B0503020204020204" charset="-122"/>
              </a:rPr>
              <a:t> for each student with an education that is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highly adaptive, engaging and effective</a:t>
            </a:r>
            <a:r>
              <a:rPr lang="en-US" sz="2100">
                <a:latin typeface="Microsoft YaHei" panose="020B0503020204020204" charset="-122"/>
                <a:ea typeface="Microsoft YaHei" panose="020B0503020204020204" charset="-122"/>
              </a:rPr>
              <a:t>. With the help of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Artificial Intelligence</a:t>
            </a:r>
            <a:r>
              <a:rPr lang="en-US" sz="2100">
                <a:latin typeface="Microsoft YaHei" panose="020B0503020204020204" charset="-122"/>
                <a:ea typeface="Microsoft YaHei" panose="020B0503020204020204" charset="-122"/>
              </a:rPr>
              <a:t>, the learning pattern of the student is identified and a unique curriculum is created to assist the student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learn at his own pace</a:t>
            </a:r>
            <a:r>
              <a:rPr lang="en-US" sz="2100">
                <a:latin typeface="Microsoft YaHei" panose="020B0503020204020204" charset="-122"/>
                <a:ea typeface="Microsoft YaHei" panose="020B0503020204020204" charset="-122"/>
              </a:rPr>
              <a: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Ocean of options to choose from</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student has the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liberty to choose</a:t>
            </a:r>
            <a:r>
              <a:rPr lang="en-US" sz="2100">
                <a:latin typeface="Microsoft YaHei" panose="020B0503020204020204" charset="-122"/>
                <a:ea typeface="Microsoft YaHei" panose="020B0503020204020204" charset="-122"/>
              </a:rPr>
              <a:t> the subjects he loves and of his/her interest. A wide range of options are available for the student to choose from, ranging from Physics to Painting, and Geometry to Drama.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Along with the the core subject, there will be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elective of his/her choice</a:t>
            </a:r>
            <a:r>
              <a:rPr lang="en-US" sz="2100">
                <a:latin typeface="Microsoft YaHei" panose="020B0503020204020204" charset="-122"/>
                <a:ea typeface="Microsoft YaHei" panose="020B0503020204020204" charset="-122"/>
              </a:rPr>
              <a:t>. This could be a hobby or any other subject, which the student loves to do.</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49275"/>
            <a:ext cx="11473180" cy="5977890"/>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sym typeface="+mn-ea"/>
              </a:rPr>
              <a:t>Inclusive of Fundamental Subjects</a:t>
            </a:r>
            <a:endParaRPr lang="en-US" sz="2100" b="1">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Apart from core and elective subjects, mandatory subjects like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Maths, Science, Social Etiquette and Language</a:t>
            </a:r>
            <a:r>
              <a:rPr lang="en-US" sz="2100">
                <a:latin typeface="Microsoft YaHei" panose="020B0503020204020204" charset="-122"/>
                <a:ea typeface="Microsoft YaHei" panose="020B0503020204020204" charset="-122"/>
              </a:rPr>
              <a:t> are included, as these subjects are the most fundamental subjects and shape a person's life.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sym typeface="+mn-ea"/>
              </a:rPr>
              <a:t>Practicality in subjects</a:t>
            </a:r>
            <a:endParaRPr lang="en-US" sz="2100" b="1">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Hands on learning and practical exposure </a:t>
            </a:r>
            <a:r>
              <a:rPr lang="en-US" sz="2100">
                <a:latin typeface="Microsoft YaHei" panose="020B0503020204020204" charset="-122"/>
                <a:ea typeface="Microsoft YaHei" panose="020B0503020204020204" charset="-122"/>
                <a:sym typeface="+mn-ea"/>
              </a:rPr>
              <a:t>is given high priority.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Importance of </a:t>
            </a:r>
            <a:r>
              <a:rPr lang="en-US" sz="2100" b="1">
                <a:latin typeface="Microsoft YaHei" panose="020B0503020204020204" charset="-122"/>
                <a:ea typeface="Microsoft YaHei" panose="020B0503020204020204" charset="-122"/>
                <a:sym typeface="+mn-ea"/>
              </a:rPr>
              <a:t>Social Etiquette &amp; Life Skills</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ACE, we give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utmost imortance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Social Etiquette &amp; Life Skills</a:t>
            </a:r>
            <a:r>
              <a:rPr lang="en-US" sz="2100">
                <a:latin typeface="Microsoft YaHei" panose="020B0503020204020204" charset="-122"/>
                <a:ea typeface="Microsoft YaHei" panose="020B0503020204020204" charset="-122"/>
                <a:sym typeface="+mn-ea"/>
              </a:rPr>
              <a:t>. Here, the child is extensively educated on the customary code of polite behaviour in the society.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The student is taught how to value and respect others. He/She is made to realise the importance of promoting kindness, consideration, and humility. Etiquette gives the confidence to deal with different situations in life.</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sym typeface="+mn-ea"/>
            </a:endParaRPr>
          </a:p>
          <a:p>
            <a:pPr algn="just">
              <a:lnSpc>
                <a:spcPct val="130000"/>
              </a:lnSpc>
              <a:spcBef>
                <a:spcPts val="20"/>
              </a:spcBef>
              <a:spcAft>
                <a:spcPts val="0"/>
              </a:spcAft>
            </a:pPr>
            <a:endParaRPr lang="en-US" sz="1835">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How are students selected?</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During the registration process, the student has to fill in all the neccessary details. The details can also be edited later.</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After registration, the student has to choose his hobbies, one of which would be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Elective</a:t>
            </a:r>
            <a:r>
              <a:rPr lang="en-US" sz="2100">
                <a:latin typeface="Microsoft YaHei" panose="020B0503020204020204" charset="-122"/>
                <a:ea typeface="Microsoft YaHei" panose="020B0503020204020204" charset="-122"/>
                <a:sym typeface="+mn-ea"/>
              </a:rPr>
              <a:t>. Then he/she is asked to choose a subject they are interested to pursue. This will be their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Core subject</a:t>
            </a:r>
            <a:r>
              <a:rPr lang="en-US" sz="2100">
                <a:latin typeface="Microsoft YaHei" panose="020B0503020204020204" charset="-122"/>
                <a:ea typeface="Microsoft YaHei" panose="020B0503020204020204" charset="-122"/>
                <a:sym typeface="+mn-ea"/>
              </a:rPr>
              <a:t>. There is an option to choose one or more Core electives.</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Based on the choices done, a test will be conducted. The solutions of the student will be thoroughly evaluated. Extensive evaluation is done in order to get a deep understanding of the child. Once the student clears the tests, he will be given access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The ACE Application</a:t>
            </a:r>
            <a:r>
              <a:rPr lang="en-US" sz="2100">
                <a:latin typeface="Microsoft YaHei" panose="020B0503020204020204" charset="-122"/>
                <a:ea typeface="Microsoft YaHei" panose="020B0503020204020204" charset="-122"/>
                <a:sym typeface="+mn-ea"/>
              </a:rPr>
              <a:t>. Based on the results, the child will be allotted a personalized routine to follow. </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9485</Words>
  <Application>WPS Presentation</Application>
  <PresentationFormat>Widescreen</PresentationFormat>
  <Paragraphs>206</Paragraphs>
  <Slides>27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vt:lpstr>
      <vt:lpstr>SimSun</vt:lpstr>
      <vt:lpstr>Wingdings</vt:lpstr>
      <vt:lpstr>Microsoft YaHei</vt:lpstr>
      <vt:lpstr>Arial Unicode MS</vt:lpstr>
      <vt:lpstr>Calibri</vt:lpstr>
      <vt:lpstr>Wingdings</vt:lpstr>
      <vt:lpstr>Default Design</vt:lpstr>
      <vt:lpstr>ACE LET'S ACE IT!  Artificial Computer Education   Team_aa  Abhigna KV &amp; Ashwij Kumar  Department of CSE</vt:lpstr>
      <vt:lpstr>ACE -Artificial Computer Education</vt:lpstr>
      <vt:lpstr>Intention behind the project</vt:lpstr>
      <vt:lpstr>What is our Motive?</vt:lpstr>
      <vt:lpstr>What is wrong in the current Education System?</vt:lpstr>
      <vt:lpstr>PowerPoint 演示文稿</vt:lpstr>
      <vt:lpstr>How does ACE solve this?</vt:lpstr>
      <vt:lpstr>PowerPoint 演示文稿</vt:lpstr>
      <vt:lpstr>How are students selected?</vt:lpstr>
      <vt:lpstr>What are the Funtionalities of The ACE Application?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Frequently Asked Questions</vt:lpstr>
      <vt:lpstr>Frequently Asked Questions</vt:lpstr>
      <vt:lpstr>Future Implementations</vt:lpstr>
      <vt:lpstr>Team AA</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ACE -Artificial Computer Education</dc:title>
  <dc:creator>ashwi</dc:creator>
  <cp:lastModifiedBy>ashwi</cp:lastModifiedBy>
  <cp:revision>111</cp:revision>
  <dcterms:created xsi:type="dcterms:W3CDTF">2020-11-21T13:59:00Z</dcterms:created>
  <dcterms:modified xsi:type="dcterms:W3CDTF">2020-11-23T15:55:44Z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